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80" r:id="rId24"/>
    <p:sldId id="281" r:id="rId25"/>
    <p:sldId id="282" r:id="rId26"/>
    <p:sldId id="279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4660"/>
  </p:normalViewPr>
  <p:slideViewPr>
    <p:cSldViewPr>
      <p:cViewPr varScale="1">
        <p:scale>
          <a:sx n="65" d="100"/>
          <a:sy n="65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116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67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61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07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739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745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962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86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83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44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63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A0921-BE2B-4E68-976A-28932FFB62BB}" type="datetimeFigureOut">
              <a:rPr lang="en-IN" smtClean="0"/>
              <a:t>19-07-2017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276EF-79E2-42FC-A1F5-492EE3C07C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2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24135"/>
          </a:xfrm>
        </p:spPr>
        <p:txBody>
          <a:bodyPr>
            <a:normAutofit/>
          </a:bodyPr>
          <a:lstStyle/>
          <a:p>
            <a:r>
              <a:rPr lang="en-IN" dirty="0" smtClean="0"/>
              <a:t>UNIT - 2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033464"/>
            <a:ext cx="6400800" cy="4824536"/>
          </a:xfrm>
        </p:spPr>
        <p:txBody>
          <a:bodyPr>
            <a:normAutofit/>
          </a:bodyPr>
          <a:lstStyle/>
          <a:p>
            <a:pPr algn="l"/>
            <a:endParaRPr lang="en-IN" b="1" dirty="0" smtClean="0"/>
          </a:p>
          <a:p>
            <a:pPr algn="l"/>
            <a:r>
              <a:rPr lang="en-IN" b="1" dirty="0" smtClean="0"/>
              <a:t>Planning- Nature and Purpose – Planning process – types of planning – types of plan – Planning Premises – Planning Tools and Techniques – Decision Making Steps and Process</a:t>
            </a:r>
            <a:endParaRPr lang="en-IN" b="1" dirty="0"/>
          </a:p>
          <a:p>
            <a:pPr algn="l"/>
            <a:endParaRPr lang="en-IN" b="1" dirty="0" smtClean="0"/>
          </a:p>
          <a:p>
            <a:pPr algn="l"/>
            <a:endParaRPr lang="en-IN" b="1" dirty="0"/>
          </a:p>
          <a:p>
            <a:pPr algn="l"/>
            <a:endParaRPr lang="en-IN" b="1" dirty="0" smtClean="0"/>
          </a:p>
          <a:p>
            <a:pPr algn="l"/>
            <a:endParaRPr lang="en-IN" b="1" dirty="0"/>
          </a:p>
          <a:p>
            <a:pPr algn="l"/>
            <a:endParaRPr lang="en-IN" b="1" dirty="0" smtClean="0"/>
          </a:p>
          <a:p>
            <a:pPr algn="l"/>
            <a:endParaRPr lang="en-IN" b="1" dirty="0"/>
          </a:p>
          <a:p>
            <a:pPr algn="l"/>
            <a:endParaRPr lang="en-IN" b="1" dirty="0" smtClean="0"/>
          </a:p>
          <a:p>
            <a:pPr algn="l"/>
            <a:endParaRPr lang="en-IN" b="1" dirty="0"/>
          </a:p>
          <a:p>
            <a:pPr algn="l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1247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TYPES OF PLAN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PLANS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1.Multi use Plans               2. Single use Plans</a:t>
            </a:r>
          </a:p>
          <a:p>
            <a:r>
              <a:rPr lang="en-IN" dirty="0" smtClean="0"/>
              <a:t>Objectives                               i. Programs   </a:t>
            </a:r>
          </a:p>
          <a:p>
            <a:r>
              <a:rPr lang="en-IN" dirty="0" smtClean="0"/>
              <a:t>Strategies                                ii. Budgets</a:t>
            </a:r>
          </a:p>
          <a:p>
            <a:r>
              <a:rPr lang="en-IN" dirty="0" smtClean="0"/>
              <a:t>Policies                                    iii. Schedules  </a:t>
            </a:r>
          </a:p>
          <a:p>
            <a:r>
              <a:rPr lang="en-IN" dirty="0" smtClean="0"/>
              <a:t>Procedures                             iv. Projects </a:t>
            </a:r>
          </a:p>
          <a:p>
            <a:r>
              <a:rPr lang="en-IN" dirty="0" smtClean="0"/>
              <a:t>Rules                                         v. Methods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14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I.Objectives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Mission</a:t>
            </a:r>
          </a:p>
          <a:p>
            <a:r>
              <a:rPr lang="en-IN" dirty="0" smtClean="0"/>
              <a:t>Goal</a:t>
            </a:r>
          </a:p>
          <a:p>
            <a:r>
              <a:rPr lang="en-IN" dirty="0" smtClean="0"/>
              <a:t>Targets</a:t>
            </a:r>
          </a:p>
          <a:p>
            <a:r>
              <a:rPr lang="en-IN" dirty="0" smtClean="0"/>
              <a:t>Standard</a:t>
            </a:r>
          </a:p>
          <a:p>
            <a:r>
              <a:rPr lang="en-IN" dirty="0" smtClean="0"/>
              <a:t>Quota</a:t>
            </a:r>
          </a:p>
          <a:p>
            <a:r>
              <a:rPr lang="en-IN" dirty="0" smtClean="0"/>
              <a:t>Deadline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69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Obj</a:t>
            </a:r>
            <a:r>
              <a:rPr lang="en-IN" dirty="0" smtClean="0"/>
              <a:t> – </a:t>
            </a:r>
            <a:r>
              <a:rPr lang="en-IN" dirty="0" err="1" smtClean="0"/>
              <a:t>Characterstics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mtClean="0"/>
              <a:t>Multiple </a:t>
            </a:r>
            <a:r>
              <a:rPr lang="en-IN" dirty="0" smtClean="0"/>
              <a:t>Objectives</a:t>
            </a:r>
          </a:p>
          <a:p>
            <a:r>
              <a:rPr lang="en-IN" dirty="0" smtClean="0"/>
              <a:t>Time Span</a:t>
            </a:r>
          </a:p>
          <a:p>
            <a:r>
              <a:rPr lang="en-IN" dirty="0" smtClean="0"/>
              <a:t>Hierarchy</a:t>
            </a:r>
          </a:p>
          <a:p>
            <a:r>
              <a:rPr lang="en-IN" dirty="0" smtClean="0"/>
              <a:t>Tangible or Intangible</a:t>
            </a:r>
          </a:p>
          <a:p>
            <a:r>
              <a:rPr lang="en-IN" dirty="0" smtClean="0"/>
              <a:t>Short run or Long run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88072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Importance (</a:t>
            </a:r>
            <a:r>
              <a:rPr lang="en-IN" dirty="0" err="1" smtClean="0"/>
              <a:t>obj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Legitimacy</a:t>
            </a:r>
          </a:p>
          <a:p>
            <a:r>
              <a:rPr lang="en-IN" dirty="0" smtClean="0"/>
              <a:t>Direction</a:t>
            </a:r>
          </a:p>
          <a:p>
            <a:r>
              <a:rPr lang="en-IN" dirty="0" smtClean="0"/>
              <a:t>Unified Planning</a:t>
            </a:r>
          </a:p>
          <a:p>
            <a:r>
              <a:rPr lang="en-IN" dirty="0" smtClean="0"/>
              <a:t>Individual Motivation</a:t>
            </a:r>
          </a:p>
          <a:p>
            <a:r>
              <a:rPr lang="en-IN" dirty="0" smtClean="0"/>
              <a:t>Coordination</a:t>
            </a:r>
          </a:p>
          <a:p>
            <a:r>
              <a:rPr lang="en-IN" dirty="0" smtClean="0"/>
              <a:t>Performance Control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81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II.Strategies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dirty="0" smtClean="0"/>
              <a:t>EVALUTION/ ESSENTIALS OF A GOOD STRATEGY</a:t>
            </a:r>
          </a:p>
          <a:p>
            <a:r>
              <a:rPr lang="en-IN" sz="2800" dirty="0" smtClean="0"/>
              <a:t>Internal Consistency</a:t>
            </a:r>
          </a:p>
          <a:p>
            <a:r>
              <a:rPr lang="en-IN" sz="2800" dirty="0" smtClean="0"/>
              <a:t>Consistency with Environment</a:t>
            </a:r>
          </a:p>
          <a:p>
            <a:r>
              <a:rPr lang="en-IN" sz="2800" dirty="0" smtClean="0"/>
              <a:t>Appropriate Time Horizon</a:t>
            </a:r>
          </a:p>
          <a:p>
            <a:r>
              <a:rPr lang="en-IN" sz="2800" dirty="0" smtClean="0"/>
              <a:t>Realistic</a:t>
            </a:r>
          </a:p>
          <a:p>
            <a:r>
              <a:rPr lang="en-IN" sz="2800" dirty="0" smtClean="0"/>
              <a:t>Acceptable Degree of Risk</a:t>
            </a:r>
          </a:p>
          <a:p>
            <a:r>
              <a:rPr lang="en-IN" sz="2800" dirty="0" smtClean="0"/>
              <a:t>Feasibility</a:t>
            </a:r>
          </a:p>
          <a:p>
            <a:r>
              <a:rPr lang="en-IN" sz="2800" dirty="0" smtClean="0"/>
              <a:t>Social Sanction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55456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Need and Importance of Strategies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Helps in Facing Environmental Challenges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Provides Direction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Optimum Utilisation of Resources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Facilitates Coordination and Control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Competitive Strength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0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Steps in Strategy Formulation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dirty="0" smtClean="0"/>
              <a:t>Mission and Objectives</a:t>
            </a:r>
          </a:p>
          <a:p>
            <a:pPr marL="514350" indent="-514350">
              <a:buAutoNum type="arabicPeriod"/>
            </a:pPr>
            <a:r>
              <a:rPr lang="en-IN" dirty="0" smtClean="0"/>
              <a:t>Environmental Analysis</a:t>
            </a:r>
          </a:p>
          <a:p>
            <a:pPr marL="514350" indent="-514350">
              <a:buAutoNum type="arabicPeriod"/>
            </a:pPr>
            <a:r>
              <a:rPr lang="en-IN" dirty="0" smtClean="0"/>
              <a:t>Self- Appraisal</a:t>
            </a:r>
          </a:p>
          <a:p>
            <a:pPr marL="514350" indent="-514350">
              <a:buAutoNum type="arabicPeriod"/>
            </a:pPr>
            <a:r>
              <a:rPr lang="en-IN" dirty="0" smtClean="0"/>
              <a:t>Strategic Decision-making</a:t>
            </a:r>
          </a:p>
          <a:p>
            <a:pPr marL="514350" indent="-514350">
              <a:buAutoNum type="arabicPeriod"/>
            </a:pPr>
            <a:r>
              <a:rPr lang="en-IN" dirty="0" smtClean="0"/>
              <a:t>Strategy Implementation and Control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338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Types of Strategies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Stability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Growth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Retrenchment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Combination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Competitive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Grand or Master Strategy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27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III. POLICIES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FUNCTIONS</a:t>
            </a:r>
          </a:p>
          <a:p>
            <a:r>
              <a:rPr lang="en-IN" dirty="0" smtClean="0"/>
              <a:t>Operationalize Objectives</a:t>
            </a:r>
          </a:p>
          <a:p>
            <a:r>
              <a:rPr lang="en-IN" dirty="0" smtClean="0"/>
              <a:t>Save time And Effort</a:t>
            </a:r>
          </a:p>
          <a:p>
            <a:r>
              <a:rPr lang="en-IN" dirty="0" smtClean="0"/>
              <a:t>Facilitate Delegation of Authority</a:t>
            </a:r>
          </a:p>
          <a:p>
            <a:r>
              <a:rPr lang="en-IN" dirty="0" smtClean="0"/>
              <a:t>Speed up Decision-making</a:t>
            </a:r>
          </a:p>
          <a:p>
            <a:r>
              <a:rPr lang="en-IN" dirty="0" smtClean="0"/>
              <a:t>Administrative Control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54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Limitations of Policies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Production</a:t>
            </a:r>
          </a:p>
          <a:p>
            <a:r>
              <a:rPr lang="en-IN" dirty="0" smtClean="0"/>
              <a:t>Marketing</a:t>
            </a:r>
          </a:p>
          <a:p>
            <a:r>
              <a:rPr lang="en-IN" dirty="0" smtClean="0"/>
              <a:t>Finance</a:t>
            </a:r>
          </a:p>
          <a:p>
            <a:r>
              <a:rPr lang="en-IN" dirty="0" smtClean="0"/>
              <a:t>Accounting</a:t>
            </a:r>
          </a:p>
          <a:p>
            <a:r>
              <a:rPr lang="en-IN" dirty="0" smtClean="0"/>
              <a:t>Personnel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129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It means Deciding in Advance What to do?, How to do?, When to do it?, and Who is to do it?</a:t>
            </a:r>
          </a:p>
          <a:p>
            <a:r>
              <a:rPr lang="en-IN" dirty="0" smtClean="0"/>
              <a:t>According to </a:t>
            </a:r>
            <a:r>
              <a:rPr lang="en-IN" dirty="0" err="1" smtClean="0"/>
              <a:t>Haimann</a:t>
            </a:r>
            <a:r>
              <a:rPr lang="en-IN" dirty="0" smtClean="0"/>
              <a:t> “ Planning is deciding in advance what is to be done. When a manager plans, he projects a course of action, for the future, attempting to achieve a </a:t>
            </a:r>
            <a:r>
              <a:rPr lang="en-IN" dirty="0" err="1" smtClean="0"/>
              <a:t>consistant</a:t>
            </a:r>
            <a:r>
              <a:rPr lang="en-IN" dirty="0" smtClean="0"/>
              <a:t>, co-ordinated structure of operations aimed at he desired results”</a:t>
            </a:r>
          </a:p>
          <a:p>
            <a:r>
              <a:rPr lang="en-IN" dirty="0" smtClean="0"/>
              <a:t>LOUIS A. ALIEN: “ Management planning involves the development of forecasts, objectives, policies, programmes,  procedures, schedules and budgets.”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41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Policies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Originated Policy</a:t>
            </a:r>
          </a:p>
          <a:p>
            <a:r>
              <a:rPr lang="en-IN" dirty="0" smtClean="0"/>
              <a:t>Appealed Policy</a:t>
            </a:r>
          </a:p>
          <a:p>
            <a:r>
              <a:rPr lang="en-IN" dirty="0" smtClean="0"/>
              <a:t>Imposed Policy</a:t>
            </a:r>
          </a:p>
          <a:p>
            <a:r>
              <a:rPr lang="en-IN" dirty="0" smtClean="0"/>
              <a:t>Written and Implied Policies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30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Factors Influencing Policy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Value and Beliefs</a:t>
            </a:r>
          </a:p>
          <a:p>
            <a:r>
              <a:rPr lang="en-IN" dirty="0" smtClean="0"/>
              <a:t>Goals</a:t>
            </a:r>
          </a:p>
          <a:p>
            <a:r>
              <a:rPr lang="en-IN" dirty="0" smtClean="0"/>
              <a:t>Availability of finance</a:t>
            </a:r>
          </a:p>
          <a:p>
            <a:r>
              <a:rPr lang="en-IN" dirty="0" smtClean="0"/>
              <a:t>Technology</a:t>
            </a:r>
          </a:p>
          <a:p>
            <a:r>
              <a:rPr lang="en-IN" dirty="0" smtClean="0"/>
              <a:t>Reactions of employees</a:t>
            </a:r>
          </a:p>
          <a:p>
            <a:r>
              <a:rPr lang="en-IN" dirty="0" smtClean="0"/>
              <a:t>Policies of Competitions</a:t>
            </a:r>
          </a:p>
          <a:p>
            <a:r>
              <a:rPr lang="en-IN" dirty="0" smtClean="0"/>
              <a:t>Government Regulations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16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Factors Influencing Policy </a:t>
            </a:r>
            <a:r>
              <a:rPr lang="en-IN" dirty="0" smtClean="0"/>
              <a:t>making (</a:t>
            </a:r>
            <a:r>
              <a:rPr lang="en-IN" dirty="0" err="1" smtClean="0"/>
              <a:t>cont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General business environment</a:t>
            </a:r>
          </a:p>
          <a:p>
            <a:r>
              <a:rPr lang="en-IN" dirty="0" smtClean="0"/>
              <a:t>Level of prices</a:t>
            </a:r>
          </a:p>
          <a:p>
            <a:r>
              <a:rPr lang="en-IN" dirty="0" smtClean="0"/>
              <a:t>Public attitudes and behaviour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36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STEPS IN POLICY FORMULATION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of policy area</a:t>
            </a:r>
          </a:p>
          <a:p>
            <a:r>
              <a:rPr lang="en-IN" dirty="0" smtClean="0"/>
              <a:t>Identification of policy alternatives</a:t>
            </a:r>
          </a:p>
          <a:p>
            <a:r>
              <a:rPr lang="en-IN" dirty="0" smtClean="0"/>
              <a:t>Evaluation of </a:t>
            </a:r>
            <a:r>
              <a:rPr lang="en-IN" dirty="0"/>
              <a:t>alternatives</a:t>
            </a:r>
          </a:p>
          <a:p>
            <a:r>
              <a:rPr lang="en-IN" dirty="0" smtClean="0"/>
              <a:t>Choice of policy</a:t>
            </a:r>
          </a:p>
          <a:p>
            <a:r>
              <a:rPr lang="en-IN" dirty="0" smtClean="0"/>
              <a:t>Communication of policy</a:t>
            </a:r>
          </a:p>
          <a:p>
            <a:r>
              <a:rPr lang="en-IN" dirty="0" smtClean="0"/>
              <a:t>Policy Application</a:t>
            </a:r>
          </a:p>
          <a:p>
            <a:r>
              <a:rPr lang="en-IN" dirty="0" smtClean="0"/>
              <a:t>Policy review and Appraisal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52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Procedures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Importance</a:t>
            </a:r>
          </a:p>
          <a:p>
            <a:r>
              <a:rPr lang="en-IN" dirty="0" smtClean="0"/>
              <a:t>Limitations</a:t>
            </a:r>
          </a:p>
          <a:p>
            <a:r>
              <a:rPr lang="en-IN" dirty="0" err="1" smtClean="0"/>
              <a:t>Charactrestics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806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Rules</a:t>
            </a:r>
          </a:p>
          <a:p>
            <a:r>
              <a:rPr lang="en-IN" dirty="0" smtClean="0"/>
              <a:t>Methods</a:t>
            </a:r>
          </a:p>
          <a:p>
            <a:r>
              <a:rPr lang="en-IN" dirty="0" smtClean="0"/>
              <a:t>Tactics</a:t>
            </a:r>
          </a:p>
          <a:p>
            <a:r>
              <a:rPr lang="en-IN" dirty="0" smtClean="0"/>
              <a:t>Budgets</a:t>
            </a:r>
          </a:p>
          <a:p>
            <a:r>
              <a:rPr lang="en-IN" dirty="0" smtClean="0"/>
              <a:t>Projects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794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Programmes</a:t>
            </a:r>
            <a:br>
              <a:rPr lang="en-IN" dirty="0"/>
            </a:b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Features</a:t>
            </a:r>
          </a:p>
          <a:p>
            <a:r>
              <a:rPr lang="en-IN" dirty="0" smtClean="0"/>
              <a:t>Steps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Division of work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Sequence between steps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Fixing Responsibility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Arranging Resources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Time Scheduling</a:t>
            </a:r>
          </a:p>
          <a:p>
            <a:r>
              <a:rPr lang="en-IN" dirty="0" smtClean="0"/>
              <a:t>SCHEDUELS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80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PLANNING TOOLS AND TECHNIQUES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Historical Analogy Method</a:t>
            </a:r>
          </a:p>
          <a:p>
            <a:r>
              <a:rPr lang="en-IN" dirty="0" smtClean="0"/>
              <a:t>Survey Method</a:t>
            </a:r>
          </a:p>
          <a:p>
            <a:r>
              <a:rPr lang="en-IN" dirty="0" smtClean="0"/>
              <a:t>Opinion Poll</a:t>
            </a:r>
          </a:p>
          <a:p>
            <a:r>
              <a:rPr lang="en-IN" dirty="0" smtClean="0"/>
              <a:t>Business Barometers</a:t>
            </a:r>
          </a:p>
          <a:p>
            <a:r>
              <a:rPr lang="en-IN" dirty="0" smtClean="0"/>
              <a:t>Time serious Analysis</a:t>
            </a:r>
          </a:p>
          <a:p>
            <a:r>
              <a:rPr lang="en-IN" dirty="0" smtClean="0"/>
              <a:t>Extrapolation</a:t>
            </a:r>
          </a:p>
          <a:p>
            <a:r>
              <a:rPr lang="en-IN" dirty="0" smtClean="0"/>
              <a:t>Regression Analysis</a:t>
            </a:r>
          </a:p>
          <a:p>
            <a:r>
              <a:rPr lang="en-IN" dirty="0" smtClean="0"/>
              <a:t>Input- Output Analysis</a:t>
            </a:r>
          </a:p>
          <a:p>
            <a:r>
              <a:rPr lang="en-IN" dirty="0" smtClean="0"/>
              <a:t>Econometric Methods</a:t>
            </a:r>
          </a:p>
          <a:p>
            <a:r>
              <a:rPr lang="en-IN" dirty="0" smtClean="0"/>
              <a:t>Bench Marking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28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PLANNING TOOLS AND </a:t>
            </a:r>
            <a:r>
              <a:rPr lang="en-IN" dirty="0" smtClean="0"/>
              <a:t>TECHNIQUES (cont..)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Scenarios</a:t>
            </a:r>
          </a:p>
          <a:p>
            <a:r>
              <a:rPr lang="en-IN" dirty="0" smtClean="0"/>
              <a:t>Preparation of Background</a:t>
            </a:r>
          </a:p>
          <a:p>
            <a:r>
              <a:rPr lang="en-IN" dirty="0" smtClean="0"/>
              <a:t>Selection of Critical Indicators</a:t>
            </a:r>
          </a:p>
          <a:p>
            <a:r>
              <a:rPr lang="en-IN" dirty="0" smtClean="0"/>
              <a:t>Establishing Past Behaviour of Indicators</a:t>
            </a:r>
          </a:p>
          <a:p>
            <a:r>
              <a:rPr lang="en-IN" dirty="0" smtClean="0"/>
              <a:t>Verification of Potential Future Events</a:t>
            </a:r>
          </a:p>
          <a:p>
            <a:r>
              <a:rPr lang="en-IN" dirty="0" smtClean="0"/>
              <a:t>Forecasting the Indicators</a:t>
            </a:r>
          </a:p>
          <a:p>
            <a:r>
              <a:rPr lang="en-IN" dirty="0" smtClean="0"/>
              <a:t>Writing of Scenarios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81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DECISION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According to Haynes and Massie</a:t>
            </a:r>
            <a:r>
              <a:rPr lang="en-IN" dirty="0" smtClean="0"/>
              <a:t>, “ Decision-making is a process of selection from a set of alternative courses of action which is thought to fulfil the objective of the decision problem more satisfactorily than others”</a:t>
            </a:r>
          </a:p>
          <a:p>
            <a:r>
              <a:rPr lang="en-IN" b="1" dirty="0" smtClean="0"/>
              <a:t>According to George R. Terry : </a:t>
            </a:r>
            <a:r>
              <a:rPr lang="en-IN" dirty="0" smtClean="0"/>
              <a:t>“ Decision-making is the selection based on some criteria from two or more possible alternatives”.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046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Nature of Planning (7.4-7.5)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Planning is Goal- Oriented</a:t>
            </a:r>
          </a:p>
          <a:p>
            <a:r>
              <a:rPr lang="en-IN" dirty="0" smtClean="0"/>
              <a:t>Planning is a Primary Function</a:t>
            </a:r>
          </a:p>
          <a:p>
            <a:r>
              <a:rPr lang="en-IN" dirty="0" smtClean="0"/>
              <a:t>Planning is All- Pervasive</a:t>
            </a:r>
          </a:p>
          <a:p>
            <a:r>
              <a:rPr lang="en-IN" dirty="0" smtClean="0"/>
              <a:t>Planning is an Intellectual or Rational Process</a:t>
            </a:r>
          </a:p>
          <a:p>
            <a:r>
              <a:rPr lang="en-IN" dirty="0" smtClean="0"/>
              <a:t>Planning is a continuous Process</a:t>
            </a:r>
          </a:p>
          <a:p>
            <a:r>
              <a:rPr lang="en-IN" dirty="0" smtClean="0"/>
              <a:t>Planning is Forward-looking</a:t>
            </a:r>
          </a:p>
          <a:p>
            <a:r>
              <a:rPr lang="en-IN" dirty="0" smtClean="0"/>
              <a:t>Planning Involves Choice</a:t>
            </a:r>
          </a:p>
          <a:p>
            <a:r>
              <a:rPr lang="en-IN" dirty="0" smtClean="0"/>
              <a:t>Planning is an Integrated Process</a:t>
            </a:r>
          </a:p>
          <a:p>
            <a:r>
              <a:rPr lang="en-IN" dirty="0" smtClean="0"/>
              <a:t>Planning is Directed Towards Efficiency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52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DECISION MAKING STEPS AND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Identifying managerial problems</a:t>
            </a:r>
          </a:p>
          <a:p>
            <a:r>
              <a:rPr lang="en-IN" dirty="0" smtClean="0"/>
              <a:t>Diagnosing the problem</a:t>
            </a:r>
          </a:p>
          <a:p>
            <a:r>
              <a:rPr lang="en-IN" dirty="0" smtClean="0"/>
              <a:t>Collect and analyse the relevant information</a:t>
            </a:r>
          </a:p>
          <a:p>
            <a:r>
              <a:rPr lang="en-IN" dirty="0" smtClean="0"/>
              <a:t>Discovery of alternative course of action</a:t>
            </a:r>
          </a:p>
          <a:p>
            <a:r>
              <a:rPr lang="en-IN" dirty="0" smtClean="0"/>
              <a:t>Analysing the alternatives</a:t>
            </a:r>
          </a:p>
          <a:p>
            <a:r>
              <a:rPr lang="en-IN" dirty="0" smtClean="0"/>
              <a:t>Screening of Alternatives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4956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DECISION MAKING STEPS AND </a:t>
            </a:r>
            <a:r>
              <a:rPr lang="en-IN" dirty="0" smtClean="0"/>
              <a:t>PROCESS (</a:t>
            </a:r>
            <a:r>
              <a:rPr lang="en-IN" dirty="0" err="1" smtClean="0"/>
              <a:t>cont</a:t>
            </a:r>
            <a:r>
              <a:rPr lang="en-IN" dirty="0" smtClean="0"/>
              <a:t>…_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Selection of best alternative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Experience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Experimentation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Research and analysis</a:t>
            </a:r>
          </a:p>
          <a:p>
            <a:r>
              <a:rPr lang="en-IN" dirty="0" smtClean="0"/>
              <a:t>Conversion of decision into action</a:t>
            </a:r>
          </a:p>
          <a:p>
            <a:r>
              <a:rPr lang="en-IN" dirty="0" smtClean="0"/>
              <a:t>Implementation</a:t>
            </a:r>
          </a:p>
          <a:p>
            <a:r>
              <a:rPr lang="en-IN" dirty="0" smtClean="0"/>
              <a:t>Verifying the decision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4213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PRINCIPLES OF DECISION-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Marginal theory of decision- making</a:t>
            </a:r>
          </a:p>
          <a:p>
            <a:r>
              <a:rPr lang="en-IN" dirty="0" smtClean="0"/>
              <a:t>Mathematical theory</a:t>
            </a:r>
          </a:p>
          <a:p>
            <a:r>
              <a:rPr lang="en-IN" dirty="0" smtClean="0"/>
              <a:t>Psychological theory</a:t>
            </a:r>
          </a:p>
          <a:p>
            <a:r>
              <a:rPr lang="en-IN" dirty="0" smtClean="0"/>
              <a:t>Principle of alternatives</a:t>
            </a:r>
          </a:p>
          <a:p>
            <a:r>
              <a:rPr lang="en-IN" dirty="0" smtClean="0"/>
              <a:t>Principle of limiting factors</a:t>
            </a:r>
          </a:p>
          <a:p>
            <a:r>
              <a:rPr lang="en-IN" dirty="0" smtClean="0"/>
              <a:t>Principle of </a:t>
            </a:r>
            <a:r>
              <a:rPr lang="en-IN" dirty="0" err="1" smtClean="0"/>
              <a:t>pariticipation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7189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CHARACTERSTICS / EFFECTIVE OF GOOD DECISION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Action Orientation</a:t>
            </a:r>
          </a:p>
          <a:p>
            <a:r>
              <a:rPr lang="en-IN" dirty="0" smtClean="0"/>
              <a:t>Goal direction</a:t>
            </a:r>
          </a:p>
          <a:p>
            <a:r>
              <a:rPr lang="en-IN" dirty="0" smtClean="0"/>
              <a:t>Efficiency in implementation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02111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PROBLEMS OF DECISION -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Accuracy</a:t>
            </a:r>
          </a:p>
          <a:p>
            <a:r>
              <a:rPr lang="en-IN" dirty="0" smtClean="0"/>
              <a:t>Environment for decision</a:t>
            </a:r>
          </a:p>
          <a:p>
            <a:r>
              <a:rPr lang="en-IN" dirty="0" smtClean="0"/>
              <a:t>Timely decision</a:t>
            </a:r>
          </a:p>
          <a:p>
            <a:r>
              <a:rPr lang="en-IN" dirty="0" smtClean="0"/>
              <a:t>Communication of decision</a:t>
            </a:r>
          </a:p>
          <a:p>
            <a:r>
              <a:rPr lang="en-IN" dirty="0" smtClean="0"/>
              <a:t>Participative decision- making</a:t>
            </a:r>
          </a:p>
          <a:p>
            <a:r>
              <a:rPr lang="en-IN" dirty="0" err="1" smtClean="0"/>
              <a:t>Implemantation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33375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DECISIONS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Programmed decisions</a:t>
            </a:r>
          </a:p>
          <a:p>
            <a:r>
              <a:rPr lang="en-IN" dirty="0" smtClean="0"/>
              <a:t>Non – Programmed decision</a:t>
            </a:r>
          </a:p>
          <a:p>
            <a:r>
              <a:rPr lang="en-IN" dirty="0" smtClean="0"/>
              <a:t>Major decision</a:t>
            </a:r>
          </a:p>
          <a:p>
            <a:r>
              <a:rPr lang="en-IN" dirty="0" smtClean="0"/>
              <a:t>Minor decision</a:t>
            </a:r>
          </a:p>
          <a:p>
            <a:r>
              <a:rPr lang="en-IN" dirty="0" smtClean="0"/>
              <a:t>Operative decision</a:t>
            </a:r>
          </a:p>
          <a:p>
            <a:r>
              <a:rPr lang="en-IN" dirty="0" smtClean="0"/>
              <a:t>Organizational decision</a:t>
            </a:r>
          </a:p>
          <a:p>
            <a:r>
              <a:rPr lang="en-IN" dirty="0" smtClean="0"/>
              <a:t>Personal decision</a:t>
            </a:r>
          </a:p>
          <a:p>
            <a:r>
              <a:rPr lang="en-IN" dirty="0" smtClean="0"/>
              <a:t>Individual decision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0011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</a:t>
            </a:r>
            <a:r>
              <a:rPr lang="en-IN" dirty="0" smtClean="0"/>
              <a:t>DECISIONS (</a:t>
            </a:r>
            <a:r>
              <a:rPr lang="en-IN" dirty="0" err="1" smtClean="0"/>
              <a:t>cont</a:t>
            </a:r>
            <a:r>
              <a:rPr lang="en-IN" dirty="0" smtClean="0"/>
              <a:t>… 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Group decision</a:t>
            </a:r>
          </a:p>
          <a:p>
            <a:r>
              <a:rPr lang="en-IN" dirty="0" smtClean="0"/>
              <a:t>Departmental decision</a:t>
            </a:r>
          </a:p>
          <a:p>
            <a:r>
              <a:rPr lang="en-IN" dirty="0" smtClean="0"/>
              <a:t>Non – Economic decision</a:t>
            </a:r>
          </a:p>
          <a:p>
            <a:r>
              <a:rPr lang="en-IN" dirty="0" smtClean="0"/>
              <a:t>Crisis decision</a:t>
            </a:r>
          </a:p>
          <a:p>
            <a:r>
              <a:rPr lang="en-IN" dirty="0" smtClean="0"/>
              <a:t>Research decision</a:t>
            </a:r>
          </a:p>
          <a:p>
            <a:r>
              <a:rPr lang="en-IN" dirty="0" smtClean="0"/>
              <a:t>Problem decision</a:t>
            </a:r>
          </a:p>
          <a:p>
            <a:r>
              <a:rPr lang="en-IN" dirty="0" smtClean="0"/>
              <a:t>Opportunity decision</a:t>
            </a:r>
          </a:p>
          <a:p>
            <a:r>
              <a:rPr lang="en-IN" dirty="0" smtClean="0"/>
              <a:t>Certainty decision</a:t>
            </a:r>
          </a:p>
          <a:p>
            <a:r>
              <a:rPr lang="en-IN" dirty="0"/>
              <a:t> </a:t>
            </a:r>
            <a:r>
              <a:rPr lang="en-IN" dirty="0" smtClean="0"/>
              <a:t>Uncertainty decision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4422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Personal Phase of Decision- Making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Intelligence</a:t>
            </a:r>
          </a:p>
          <a:p>
            <a:r>
              <a:rPr lang="en-IN" dirty="0" smtClean="0"/>
              <a:t>Education</a:t>
            </a:r>
          </a:p>
          <a:p>
            <a:r>
              <a:rPr lang="en-IN" dirty="0" smtClean="0"/>
              <a:t>Experience</a:t>
            </a:r>
          </a:p>
          <a:p>
            <a:r>
              <a:rPr lang="en-IN" dirty="0" smtClean="0"/>
              <a:t>Courage</a:t>
            </a:r>
          </a:p>
          <a:p>
            <a:r>
              <a:rPr lang="en-IN" dirty="0" smtClean="0"/>
              <a:t>Motivation</a:t>
            </a:r>
          </a:p>
          <a:p>
            <a:r>
              <a:rPr lang="en-IN" dirty="0" smtClean="0"/>
              <a:t>Forecasting Ability</a:t>
            </a:r>
          </a:p>
          <a:p>
            <a:r>
              <a:rPr lang="en-IN" dirty="0" smtClean="0"/>
              <a:t>Self </a:t>
            </a:r>
            <a:r>
              <a:rPr lang="en-IN" smtClean="0"/>
              <a:t>- Confidence</a:t>
            </a: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38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/ PURPOSE OF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Focuses Attention on Objectives and Results</a:t>
            </a:r>
          </a:p>
          <a:p>
            <a:r>
              <a:rPr lang="en-IN" dirty="0" smtClean="0"/>
              <a:t>Reduces Uncertainty and Risk</a:t>
            </a:r>
          </a:p>
          <a:p>
            <a:r>
              <a:rPr lang="en-IN" dirty="0" smtClean="0"/>
              <a:t>Provides Sense of Direction</a:t>
            </a:r>
          </a:p>
          <a:p>
            <a:r>
              <a:rPr lang="en-IN" dirty="0" smtClean="0"/>
              <a:t>Encourages Innovation and Creativity</a:t>
            </a:r>
          </a:p>
          <a:p>
            <a:r>
              <a:rPr lang="en-IN" dirty="0" smtClean="0"/>
              <a:t>Helps in Coordination</a:t>
            </a:r>
          </a:p>
          <a:p>
            <a:r>
              <a:rPr lang="en-IN" dirty="0" smtClean="0"/>
              <a:t>Guides Decision-Making</a:t>
            </a:r>
          </a:p>
          <a:p>
            <a:r>
              <a:rPr lang="en-IN" dirty="0" smtClean="0"/>
              <a:t>Provides a basis of Decentralisation</a:t>
            </a:r>
          </a:p>
          <a:p>
            <a:r>
              <a:rPr lang="en-IN" dirty="0" smtClean="0"/>
              <a:t>Provides Efficiency in Operations</a:t>
            </a:r>
          </a:p>
          <a:p>
            <a:r>
              <a:rPr lang="en-IN" dirty="0" smtClean="0"/>
              <a:t>Facilitates Control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845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IN" dirty="0" smtClean="0"/>
              <a:t>PLANNING PROCESS / STEPS IN PLANNING PROCESS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99592" y="1916832"/>
            <a:ext cx="1656184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Determine Objectives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7409" y="1916832"/>
            <a:ext cx="1504967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Develop Planning premises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1920825"/>
            <a:ext cx="1440160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Formulate Strategies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16216" y="1916832"/>
            <a:ext cx="1512168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Choose Policies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3861047"/>
            <a:ext cx="1656184" cy="10081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Review and Revise Plans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5816" y="3861047"/>
            <a:ext cx="1368152" cy="10081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Implement Plans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72300" y="4005064"/>
            <a:ext cx="396044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06888" y="3861048"/>
            <a:ext cx="1249288" cy="10081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Integrate Different Plans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3861048"/>
            <a:ext cx="1368152" cy="10081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Develop Derivative Plans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555776" y="2384884"/>
            <a:ext cx="2916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  <a:endCxn id="6" idx="1"/>
          </p:cNvCxnSpPr>
          <p:nvPr/>
        </p:nvCxnSpPr>
        <p:spPr>
          <a:xfrm>
            <a:off x="4352376" y="2384884"/>
            <a:ext cx="363640" cy="39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8" idx="1"/>
          </p:cNvCxnSpPr>
          <p:nvPr/>
        </p:nvCxnSpPr>
        <p:spPr>
          <a:xfrm flipV="1">
            <a:off x="6156176" y="2384884"/>
            <a:ext cx="360040" cy="39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</p:cNvCxnSpPr>
          <p:nvPr/>
        </p:nvCxnSpPr>
        <p:spPr>
          <a:xfrm>
            <a:off x="7272300" y="2852936"/>
            <a:ext cx="0" cy="1008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4" idx="1"/>
            <a:endCxn id="13" idx="3"/>
          </p:cNvCxnSpPr>
          <p:nvPr/>
        </p:nvCxnSpPr>
        <p:spPr>
          <a:xfrm flipH="1">
            <a:off x="6156176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1"/>
            <a:endCxn id="11" idx="3"/>
          </p:cNvCxnSpPr>
          <p:nvPr/>
        </p:nvCxnSpPr>
        <p:spPr>
          <a:xfrm flipH="1" flipV="1">
            <a:off x="4283968" y="4365103"/>
            <a:ext cx="62292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1"/>
            <a:endCxn id="10" idx="3"/>
          </p:cNvCxnSpPr>
          <p:nvPr/>
        </p:nvCxnSpPr>
        <p:spPr>
          <a:xfrm flipH="1">
            <a:off x="2555776" y="436510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" idx="0"/>
          </p:cNvCxnSpPr>
          <p:nvPr/>
        </p:nvCxnSpPr>
        <p:spPr>
          <a:xfrm flipV="1">
            <a:off x="1727684" y="2856929"/>
            <a:ext cx="0" cy="1004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6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Step 1 : Identify Goals</a:t>
            </a:r>
          </a:p>
          <a:p>
            <a:r>
              <a:rPr lang="en-IN" dirty="0"/>
              <a:t>Step </a:t>
            </a:r>
            <a:r>
              <a:rPr lang="en-IN" dirty="0" smtClean="0"/>
              <a:t>2 : Develop Planning Premises</a:t>
            </a:r>
          </a:p>
          <a:p>
            <a:r>
              <a:rPr lang="en-IN" dirty="0"/>
              <a:t>Step </a:t>
            </a:r>
            <a:r>
              <a:rPr lang="en-IN" dirty="0" smtClean="0"/>
              <a:t>3 : Determine Alternate Course of Action</a:t>
            </a:r>
          </a:p>
          <a:p>
            <a:r>
              <a:rPr lang="en-IN" dirty="0"/>
              <a:t>Step </a:t>
            </a:r>
            <a:r>
              <a:rPr lang="en-IN" dirty="0" smtClean="0"/>
              <a:t>4 : Evaluate the Alternatives</a:t>
            </a:r>
          </a:p>
          <a:p>
            <a:r>
              <a:rPr lang="en-IN" dirty="0"/>
              <a:t>Step </a:t>
            </a:r>
            <a:r>
              <a:rPr lang="en-IN" dirty="0" smtClean="0"/>
              <a:t>5 : Select a Course of Action</a:t>
            </a:r>
          </a:p>
          <a:p>
            <a:r>
              <a:rPr lang="en-IN" dirty="0"/>
              <a:t>Step </a:t>
            </a:r>
            <a:r>
              <a:rPr lang="en-IN" dirty="0" smtClean="0"/>
              <a:t>6 : Formulate Derivative Plans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00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PLANNING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Group or Sectional Planning</a:t>
            </a:r>
          </a:p>
          <a:p>
            <a:endParaRPr lang="en-IN" dirty="0"/>
          </a:p>
        </p:txBody>
      </p:sp>
      <p:sp>
        <p:nvSpPr>
          <p:cNvPr id="4" name="Flowchart: Merge 3"/>
          <p:cNvSpPr/>
          <p:nvPr/>
        </p:nvSpPr>
        <p:spPr>
          <a:xfrm>
            <a:off x="2195736" y="2564904"/>
            <a:ext cx="5976664" cy="3600400"/>
          </a:xfrm>
          <a:prstGeom prst="flowChartMerg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15816" y="3343111"/>
            <a:ext cx="446449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>
            <a:off x="3689902" y="4365104"/>
            <a:ext cx="29883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5816" y="2924944"/>
            <a:ext cx="3588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                       CORPORATE PLANNING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3995936" y="3717032"/>
            <a:ext cx="2934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DIVISIONAL OR FUNCTIONAL </a:t>
            </a:r>
          </a:p>
          <a:p>
            <a:r>
              <a:rPr lang="en-IN" dirty="0"/>
              <a:t> </a:t>
            </a:r>
            <a:r>
              <a:rPr lang="en-IN" dirty="0" smtClean="0"/>
              <a:t>          PLANNING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4499992" y="4527922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GROUP OR SECTIONAL PLANNING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26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planning (</a:t>
            </a:r>
            <a:r>
              <a:rPr lang="en-IN" dirty="0" err="1" smtClean="0"/>
              <a:t>cont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Departmental or Divisional Planning</a:t>
            </a:r>
          </a:p>
          <a:p>
            <a:r>
              <a:rPr lang="en-IN" dirty="0" smtClean="0"/>
              <a:t>Corporate Planning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Long-range Strategic Planning (LRP)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Medium-term or Intermediate Planning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Short-term Operational Planning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60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Limitations /  Problems of planning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Lack of accurate Information</a:t>
            </a:r>
          </a:p>
          <a:p>
            <a:r>
              <a:rPr lang="en-IN" dirty="0" smtClean="0"/>
              <a:t>Time and Cost</a:t>
            </a:r>
          </a:p>
          <a:p>
            <a:r>
              <a:rPr lang="en-IN" dirty="0" smtClean="0"/>
              <a:t>Inflexibility</a:t>
            </a:r>
          </a:p>
          <a:p>
            <a:r>
              <a:rPr lang="en-IN" dirty="0" smtClean="0"/>
              <a:t>Resistance to change</a:t>
            </a:r>
          </a:p>
          <a:p>
            <a:r>
              <a:rPr lang="en-IN" dirty="0" smtClean="0"/>
              <a:t>Lack of Ability to Plans</a:t>
            </a:r>
          </a:p>
          <a:p>
            <a:r>
              <a:rPr lang="en-IN" dirty="0" smtClean="0"/>
              <a:t>False Sense Security</a:t>
            </a:r>
          </a:p>
          <a:p>
            <a:r>
              <a:rPr lang="en-IN" dirty="0" smtClean="0"/>
              <a:t>Environmental Constraints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62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1196</TotalTime>
  <Words>923</Words>
  <Application>Microsoft Office PowerPoint</Application>
  <PresentationFormat>On-screen Show (4:3)</PresentationFormat>
  <Paragraphs>263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UNIT - 2</vt:lpstr>
      <vt:lpstr>PLANNING</vt:lpstr>
      <vt:lpstr>Nature of Planning (7.4-7.5)</vt:lpstr>
      <vt:lpstr>IMPORTANCE / PURPOSE OF PLANNING</vt:lpstr>
      <vt:lpstr>PLANNING PROCESS / STEPS IN PLANNING PROCESS</vt:lpstr>
      <vt:lpstr>PowerPoint Presentation</vt:lpstr>
      <vt:lpstr>TYPES OF PLANNING</vt:lpstr>
      <vt:lpstr>Types of planning (cont)</vt:lpstr>
      <vt:lpstr>Limitations /  Problems of planning </vt:lpstr>
      <vt:lpstr>TYPES OF PLAN</vt:lpstr>
      <vt:lpstr>I.Objectives</vt:lpstr>
      <vt:lpstr>Obj – Characterstics </vt:lpstr>
      <vt:lpstr>Importance (obj)</vt:lpstr>
      <vt:lpstr>II.Strategies</vt:lpstr>
      <vt:lpstr>Need and Importance of Strategies</vt:lpstr>
      <vt:lpstr>Steps in Strategy Formulation</vt:lpstr>
      <vt:lpstr>Types of Strategies</vt:lpstr>
      <vt:lpstr>III. POLICIES</vt:lpstr>
      <vt:lpstr>Limitations of Policies</vt:lpstr>
      <vt:lpstr>Types of Policies</vt:lpstr>
      <vt:lpstr>Factors Influencing Policy making</vt:lpstr>
      <vt:lpstr>Factors Influencing Policy making (cont)</vt:lpstr>
      <vt:lpstr>STEPS IN POLICY FORMULATION</vt:lpstr>
      <vt:lpstr>Procedures</vt:lpstr>
      <vt:lpstr>PowerPoint Presentation</vt:lpstr>
      <vt:lpstr>Programmes </vt:lpstr>
      <vt:lpstr>PLANNING TOOLS AND TECHNIQUES</vt:lpstr>
      <vt:lpstr>PLANNING TOOLS AND TECHNIQUES (cont..)</vt:lpstr>
      <vt:lpstr>DECISION MAKING</vt:lpstr>
      <vt:lpstr>DECISION MAKING STEPS AND PROCESS</vt:lpstr>
      <vt:lpstr>DECISION MAKING STEPS AND PROCESS (cont…_</vt:lpstr>
      <vt:lpstr>PRINCIPLES OF DECISION- MAKING</vt:lpstr>
      <vt:lpstr>CHARACTERSTICS / EFFECTIVE OF GOOD DECISION</vt:lpstr>
      <vt:lpstr>PROBLEMS OF DECISION - MAKING</vt:lpstr>
      <vt:lpstr>TYPES OF DECISIONS</vt:lpstr>
      <vt:lpstr>TYPES OF DECISIONS (cont… )</vt:lpstr>
      <vt:lpstr>Personal Phase of Decision- Making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- Definition</dc:title>
  <dc:creator>lenovo</dc:creator>
  <cp:lastModifiedBy>lenovo</cp:lastModifiedBy>
  <cp:revision>133</cp:revision>
  <dcterms:created xsi:type="dcterms:W3CDTF">2017-06-27T03:45:28Z</dcterms:created>
  <dcterms:modified xsi:type="dcterms:W3CDTF">2017-07-19T05:00:06Z</dcterms:modified>
</cp:coreProperties>
</file>